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A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6F8F4-9FF2-4243-A7C6-663F53195112}" type="datetimeFigureOut">
              <a:rPr lang="en-US" smtClean="0"/>
              <a:pPr/>
              <a:t>8/17/2008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6E15D-7E8A-4EFD-AA21-BA9F5D5451E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5A723-6CF7-406B-9230-5FE371E63A9C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CEF43-364F-4936-9AD5-840B07B44783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5F85-E72F-41D6-8B25-94778971B520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241D-DA4F-46E6-9F57-A2195D23F0DC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AEB2-60DA-47B7-BE87-528BDFAA711C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B2022-7C9C-4F74-B5D6-89E8E1FAC8DF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1C33-B3E0-4A61-A57A-C736181704EE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1C1B-82FD-46A1-862A-F911F92D6DA0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DCBF8-2A22-4123-8B3A-FE4B496AFBFA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D5D41-9E7E-4E65-B60B-6B91B70306B6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C559-4F7D-45B2-8C6C-9546C968F66D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7676C-A666-402F-A7C6-37EA4CAD13D0}" type="datetime1">
              <a:rPr lang="en-US" smtClean="0"/>
              <a:pPr/>
              <a:t>8/17/2008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7F0CB-F438-4F45-BA40-52BB9C94DC0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285852" y="1500174"/>
            <a:ext cx="6858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 out the Greek alphabet in order and the English equivalents of each letter:</a:t>
            </a:r>
            <a:endParaRPr lang="en-GB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80406" y="2710999"/>
          <a:ext cx="6786611" cy="642942"/>
        </p:xfrm>
        <a:graphic>
          <a:graphicData uri="http://schemas.openxmlformats.org/drawingml/2006/table">
            <a:tbl>
              <a:tblPr/>
              <a:tblGrid>
                <a:gridCol w="565551"/>
                <a:gridCol w="565551"/>
                <a:gridCol w="565551"/>
                <a:gridCol w="565551"/>
                <a:gridCol w="578702"/>
                <a:gridCol w="552399"/>
                <a:gridCol w="565551"/>
                <a:gridCol w="565551"/>
                <a:gridCol w="565551"/>
                <a:gridCol w="565551"/>
                <a:gridCol w="565551"/>
                <a:gridCol w="565551"/>
              </a:tblGrid>
              <a:tr h="642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α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β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γ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δ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ε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ζ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ε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θ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ι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κ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λ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μ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Group 431"/>
          <p:cNvGraphicFramePr>
            <a:graphicFrameLocks noGrp="1"/>
          </p:cNvGraphicFramePr>
          <p:nvPr/>
        </p:nvGraphicFramePr>
        <p:xfrm>
          <a:off x="1175777" y="4355479"/>
          <a:ext cx="6753246" cy="795350"/>
        </p:xfrm>
        <a:graphic>
          <a:graphicData uri="http://schemas.openxmlformats.org/drawingml/2006/table">
            <a:tbl>
              <a:tblPr/>
              <a:tblGrid>
                <a:gridCol w="562771"/>
                <a:gridCol w="562770"/>
                <a:gridCol w="562771"/>
                <a:gridCol w="562770"/>
                <a:gridCol w="562771"/>
                <a:gridCol w="562770"/>
                <a:gridCol w="562771"/>
                <a:gridCol w="562770"/>
                <a:gridCol w="562771"/>
                <a:gridCol w="562770"/>
                <a:gridCol w="562771"/>
                <a:gridCol w="562770"/>
              </a:tblGrid>
              <a:tr h="795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ν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ξ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ο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π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ρ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σ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υ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θ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φ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χ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ψ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ο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180406" y="3357562"/>
          <a:ext cx="6786611" cy="642942"/>
        </p:xfrm>
        <a:graphic>
          <a:graphicData uri="http://schemas.openxmlformats.org/drawingml/2006/table">
            <a:tbl>
              <a:tblPr/>
              <a:tblGrid>
                <a:gridCol w="565551"/>
                <a:gridCol w="565551"/>
                <a:gridCol w="565551"/>
                <a:gridCol w="565551"/>
                <a:gridCol w="578702"/>
                <a:gridCol w="552399"/>
                <a:gridCol w="565551"/>
                <a:gridCol w="565551"/>
                <a:gridCol w="565551"/>
                <a:gridCol w="565551"/>
                <a:gridCol w="565551"/>
                <a:gridCol w="565551"/>
              </a:tblGrid>
              <a:tr h="642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th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176340" y="5143512"/>
          <a:ext cx="6753246" cy="914400"/>
        </p:xfrm>
        <a:graphic>
          <a:graphicData uri="http://schemas.openxmlformats.org/drawingml/2006/table">
            <a:tbl>
              <a:tblPr/>
              <a:tblGrid>
                <a:gridCol w="562771"/>
                <a:gridCol w="562770"/>
                <a:gridCol w="562771"/>
                <a:gridCol w="562770"/>
                <a:gridCol w="562771"/>
                <a:gridCol w="562770"/>
                <a:gridCol w="562771"/>
                <a:gridCol w="562770"/>
                <a:gridCol w="562771"/>
                <a:gridCol w="562770"/>
                <a:gridCol w="562771"/>
                <a:gridCol w="562770"/>
              </a:tblGrid>
              <a:tr h="795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ps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the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1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357158" y="1428736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Write out the English alphabet and give the Greek (small) letter equivalent to each one as far as possible (ignore q, v and w):</a:t>
            </a:r>
            <a:endParaRPr lang="en-GB" sz="2400" dirty="0">
              <a:solidFill>
                <a:schemeClr val="bg1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285852" y="3273245"/>
          <a:ext cx="6095999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j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l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285852" y="3821604"/>
          <a:ext cx="6095999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α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β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κ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δ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ε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φ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γ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‘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ι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ι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κ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λ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700" b="0" dirty="0" smtClean="0">
                          <a:solidFill>
                            <a:schemeClr val="bg1"/>
                          </a:solidFill>
                          <a:latin typeface="Gentium" pitchFamily="2" charset="0"/>
                        </a:rPr>
                        <a:t>μ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Gentium" pitchFamily="2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292895" y="4670411"/>
          <a:ext cx="6095999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7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z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297524" y="5238493"/>
          <a:ext cx="6095999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ν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ο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π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ρ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σ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τ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υ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ξ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ntium" pitchFamily="2" charset="0"/>
                          <a:cs typeface="Lucida Sans Unicode" pitchFamily="34" charset="0"/>
                        </a:rPr>
                        <a:t>υ</a:t>
                      </a:r>
                      <a:endParaRPr kumimoji="0" lang="en-GB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ntium" pitchFamily="2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700" b="0" dirty="0" smtClean="0">
                          <a:solidFill>
                            <a:schemeClr val="bg1"/>
                          </a:solidFill>
                          <a:latin typeface="Gentium" pitchFamily="2" charset="0"/>
                        </a:rPr>
                        <a:t>ζ</a:t>
                      </a:r>
                      <a:endParaRPr lang="en-GB" sz="2700" b="0" dirty="0">
                        <a:solidFill>
                          <a:schemeClr val="bg1"/>
                        </a:solidFill>
                        <a:latin typeface="Gentium" pitchFamily="2" charset="0"/>
                      </a:endParaRPr>
                    </a:p>
                  </a:txBody>
                  <a:tcPr>
                    <a:lnL w="28575" cap="flat" cmpd="sng" algn="ctr">
                      <a:solidFill>
                        <a:srgbClr val="E0B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the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2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9853" y="1249251"/>
            <a:ext cx="7701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 the sound of the following Greek words in English letters:</a:t>
            </a:r>
            <a:endParaRPr lang="en-GB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-283339" y="207247"/>
            <a:ext cx="86288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he Letters of the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262131" y="2080248"/>
            <a:ext cx="2640169" cy="4457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βαπτισμα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θρονος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κοσμος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μεγας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μικρος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μυστηριον 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παραβολη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παραλυτικος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σαββατον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02300" y="2141555"/>
            <a:ext cx="35159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aptisma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-baptism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5180" y="2627288"/>
            <a:ext cx="28204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hronos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throne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5179" y="3090927"/>
            <a:ext cx="44303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osmos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cosmos, world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02300" y="3554566"/>
            <a:ext cx="37348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megas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great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02301" y="4043964"/>
            <a:ext cx="28204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ikros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small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02299" y="4507603"/>
            <a:ext cx="5214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mustērion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7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mysterion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mystery 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01545" y="5009878"/>
            <a:ext cx="307007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parabolē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parable 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6617" y="5499275"/>
            <a:ext cx="558999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paralutikos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7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paralytikos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–paralytic 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3894792" y="5995451"/>
            <a:ext cx="51054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7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abbaton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GB" sz="27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sabbath</a:t>
            </a:r>
            <a:r>
              <a:rPr lang="en-GB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9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3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271" y="1158692"/>
            <a:ext cx="91311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following are real Greek words written in English letters. Write them in Greek (small) letters, and have a guess at their meaning:</a:t>
            </a:r>
            <a:endParaRPr lang="en-GB" sz="2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5653" y="2230234"/>
            <a:ext cx="2096037" cy="4206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blasphēmē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2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kardia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2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logikos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mētēr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2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patēr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2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pneumatikos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2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prophētēs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2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pyr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ts val="2200"/>
              </a:lnSpc>
              <a:spcBef>
                <a:spcPct val="50000"/>
              </a:spcBef>
            </a:pPr>
            <a:r>
              <a:rPr lang="en-GB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phōnē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-193181" y="194368"/>
            <a:ext cx="847754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900" cap="all" dirty="0" smtClean="0">
                <a:latin typeface="Arial" pitchFamily="34" charset="0"/>
                <a:cs typeface="Arial" pitchFamily="34" charset="0"/>
              </a:rPr>
              <a:t>1.1 </a:t>
            </a:r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The Letters of the Greek Alphabet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198508" y="2137888"/>
            <a:ext cx="37863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βλασφημη-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blasphemy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8508" y="2601529"/>
            <a:ext cx="37863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k</a:t>
            </a:r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αρδια</a:t>
            </a:r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heart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394" y="3081093"/>
            <a:ext cx="39795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λογικος</a:t>
            </a:r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rational</a:t>
            </a:r>
            <a:r>
              <a:rPr lang="el-GR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spiritual 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508" y="3541688"/>
            <a:ext cx="39924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μητηρ</a:t>
            </a:r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mother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394" y="4031082"/>
            <a:ext cx="44045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πατηρ</a:t>
            </a:r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father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394" y="4510646"/>
            <a:ext cx="49056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πνευματικος</a:t>
            </a:r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spiritual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1387" y="4990210"/>
            <a:ext cx="34000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προφητης</a:t>
            </a:r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prophet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1390" y="5460639"/>
            <a:ext cx="29235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πυρ</a:t>
            </a:r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fire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8516" y="5927324"/>
            <a:ext cx="32454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chemeClr val="bg1"/>
                </a:solidFill>
                <a:latin typeface="Gentium" pitchFamily="2" charset="0"/>
              </a:rPr>
              <a:t>φωνη</a:t>
            </a:r>
            <a:r>
              <a:rPr lang="en-GB" sz="2600" dirty="0" smtClean="0">
                <a:solidFill>
                  <a:schemeClr val="bg1"/>
                </a:solidFill>
                <a:latin typeface="Gentium" pitchFamily="2" charset="0"/>
              </a:rPr>
              <a:t>- </a:t>
            </a:r>
            <a:r>
              <a:rPr lang="en-GB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voice</a:t>
            </a:r>
            <a:endParaRPr lang="en-GB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4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906074" y="167427"/>
            <a:ext cx="466215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900" cap="all" dirty="0" smtClean="0">
                <a:latin typeface="Arial" pitchFamily="34" charset="0"/>
                <a:cs typeface="Arial" pitchFamily="34" charset="0"/>
              </a:rPr>
              <a:t>1.2 Breathings</a:t>
            </a:r>
            <a:endParaRPr lang="en-GB" sz="2900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278" y="1326524"/>
            <a:ext cx="73409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 which of these Greek words is there a error in the breathing?</a:t>
            </a:r>
            <a:endParaRPr lang="en-GB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8054" y="1918944"/>
            <a:ext cx="230531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αγω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’βλεπω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ἐχω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λἐγω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πιστευω</a:t>
            </a:r>
            <a:endParaRPr lang="en-GB" sz="2700" dirty="0">
              <a:solidFill>
                <a:schemeClr val="bg1"/>
              </a:solidFill>
              <a:latin typeface="Gentium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04578" y="2253802"/>
            <a:ext cx="30651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latin typeface="Gentium" pitchFamily="2" charset="0"/>
              </a:rPr>
              <a:t>                </a:t>
            </a: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ἀγω</a:t>
            </a:r>
            <a:endParaRPr lang="en-GB" sz="2700" dirty="0">
              <a:solidFill>
                <a:schemeClr val="bg1"/>
              </a:solidFill>
              <a:latin typeface="Gentium" pitchFamily="2" charset="0"/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4134119" y="2324949"/>
            <a:ext cx="682579" cy="366736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7" name="Left Arrow 16"/>
          <p:cNvSpPr/>
          <p:nvPr/>
        </p:nvSpPr>
        <p:spPr>
          <a:xfrm>
            <a:off x="4166320" y="4790946"/>
            <a:ext cx="682579" cy="366736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0945" y="4700793"/>
            <a:ext cx="15583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λεγω</a:t>
            </a:r>
            <a:endParaRPr lang="en-GB" sz="2700" dirty="0">
              <a:solidFill>
                <a:schemeClr val="bg1"/>
              </a:solidFill>
              <a:latin typeface="Gentium" pitchFamily="2" charset="0"/>
            </a:endParaRPr>
          </a:p>
        </p:txBody>
      </p:sp>
      <p:sp>
        <p:nvSpPr>
          <p:cNvPr id="19" name="Left Arrow 18"/>
          <p:cNvSpPr/>
          <p:nvPr/>
        </p:nvSpPr>
        <p:spPr>
          <a:xfrm>
            <a:off x="4134119" y="3147623"/>
            <a:ext cx="682579" cy="366736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15187" y="3070349"/>
            <a:ext cx="15583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βλεπω</a:t>
            </a:r>
            <a:endParaRPr lang="en-GB" sz="2700" dirty="0">
              <a:solidFill>
                <a:schemeClr val="bg1"/>
              </a:solidFill>
              <a:latin typeface="Gentium" pitchFamily="2" charset="0"/>
            </a:endParaRPr>
          </a:p>
        </p:txBody>
      </p:sp>
      <p:sp>
        <p:nvSpPr>
          <p:cNvPr id="15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5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7" grpId="0" animBg="1"/>
      <p:bldP spid="18" grpId="0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094" y="5808372"/>
            <a:ext cx="862884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* Note: When a Greek word containing the diphthong </a:t>
            </a:r>
            <a:r>
              <a:rPr lang="en-GB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‘</a:t>
            </a:r>
            <a:r>
              <a:rPr lang="el-GR" sz="2000" dirty="0" smtClean="0">
                <a:solidFill>
                  <a:schemeClr val="bg1"/>
                </a:solidFill>
                <a:latin typeface="Gentium" pitchFamily="2" charset="0"/>
                <a:cs typeface="Arial" pitchFamily="34" charset="0"/>
              </a:rPr>
              <a:t>αι</a:t>
            </a:r>
            <a:r>
              <a:rPr lang="en-GB" sz="2000" dirty="0" smtClean="0">
                <a:solidFill>
                  <a:schemeClr val="bg1"/>
                </a:solidFill>
                <a:latin typeface="Gentium" pitchFamily="2" charset="0"/>
                <a:cs typeface="Arial" pitchFamily="34" charset="0"/>
              </a:rPr>
              <a:t>’</a:t>
            </a:r>
            <a:r>
              <a:rPr lang="el-GR" sz="2000" dirty="0" smtClean="0">
                <a:solidFill>
                  <a:schemeClr val="bg1"/>
                </a:solidFill>
                <a:latin typeface="Gentium" pitchFamily="2" charset="0"/>
                <a:cs typeface="Arial" pitchFamily="34" charset="0"/>
              </a:rPr>
              <a:t> </a:t>
            </a:r>
            <a:r>
              <a:rPr lang="en-GB" sz="1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 transliterated into English the '</a:t>
            </a:r>
            <a:r>
              <a:rPr lang="en-GB" sz="19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ai</a:t>
            </a:r>
            <a:r>
              <a:rPr lang="en-GB" sz="1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' is normally represented by '</a:t>
            </a:r>
            <a:r>
              <a:rPr lang="en-GB" sz="19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ae</a:t>
            </a:r>
            <a:r>
              <a:rPr lang="en-GB" sz="1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'. </a:t>
            </a:r>
            <a:endParaRPr lang="en-GB" sz="1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021985" y="167421"/>
            <a:ext cx="482957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dirty="0" smtClean="0">
                <a:latin typeface="Arial" pitchFamily="34" charset="0"/>
                <a:cs typeface="Arial" pitchFamily="34" charset="0"/>
              </a:rPr>
              <a:t>1.3 CAPITAL LETTERS</a:t>
            </a:r>
            <a:endParaRPr lang="en-GB" sz="2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1527" y="1712890"/>
            <a:ext cx="2318197" cy="5652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Παυλος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Μαρια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Αβρααμ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‘Ιωσηφ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Σιμων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Ἡρῳδης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Ἰερουσαλημ</a:t>
            </a:r>
          </a:p>
          <a:p>
            <a:pPr>
              <a:lnSpc>
                <a:spcPts val="38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Καισαρ</a:t>
            </a:r>
          </a:p>
          <a:p>
            <a:endParaRPr lang="el-GR" sz="2700" dirty="0" smtClean="0">
              <a:latin typeface="Gentium" pitchFamily="2" charset="0"/>
            </a:endParaRPr>
          </a:p>
          <a:p>
            <a:endParaRPr lang="el-GR" sz="2700" dirty="0" smtClean="0">
              <a:latin typeface="Gentium" pitchFamily="2" charset="0"/>
            </a:endParaRPr>
          </a:p>
          <a:p>
            <a:endParaRPr lang="el-GR" sz="2700" dirty="0" smtClean="0">
              <a:latin typeface="Gentium" pitchFamily="2" charset="0"/>
            </a:endParaRPr>
          </a:p>
          <a:p>
            <a:endParaRPr lang="el-GR" sz="2700" dirty="0" smtClean="0">
              <a:latin typeface="Gentium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6504" y="1276983"/>
            <a:ext cx="5175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Write these names in English letters:</a:t>
            </a:r>
            <a:endParaRPr lang="en-GB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5340" y="1764404"/>
            <a:ext cx="24856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Paulos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(Paul)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5340" y="2253800"/>
            <a:ext cx="24856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Maria (Mary)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5340" y="2730318"/>
            <a:ext cx="319015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Abraam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(Abraham)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6856" y="3219715"/>
            <a:ext cx="199622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Joseph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81097" y="3696233"/>
            <a:ext cx="24341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Simon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8217" y="4159873"/>
            <a:ext cx="3177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Heroides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(Herod)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19735" y="4667704"/>
            <a:ext cx="2279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Jerusalem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3975" y="5149777"/>
            <a:ext cx="23568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Caesar*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6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86376" y="218941"/>
            <a:ext cx="937581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dirty="0" smtClean="0">
                <a:latin typeface="Arial" pitchFamily="34" charset="0"/>
                <a:cs typeface="Arial" pitchFamily="34" charset="0"/>
              </a:rPr>
              <a:t>1.4 DIPHTHONGS AND IOTA SUBSCRIPTS</a:t>
            </a:r>
            <a:endParaRPr lang="en-GB" sz="2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5425" y="1326524"/>
            <a:ext cx="54200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Write these names in Greek letters:</a:t>
            </a:r>
            <a:endParaRPr lang="en-GB" sz="2400" dirty="0">
              <a:solidFill>
                <a:schemeClr val="bg1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425" y="1906073"/>
            <a:ext cx="3747752" cy="4566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Barnabas (Barnabas)</a:t>
            </a:r>
          </a:p>
          <a:p>
            <a:pPr>
              <a:lnSpc>
                <a:spcPts val="4400"/>
              </a:lnSpc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Petros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(Peter)</a:t>
            </a:r>
          </a:p>
          <a:p>
            <a:pPr>
              <a:lnSpc>
                <a:spcPts val="4400"/>
              </a:lnSpc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Philippos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(Philip)</a:t>
            </a:r>
          </a:p>
          <a:p>
            <a:pPr>
              <a:lnSpc>
                <a:spcPts val="4400"/>
              </a:lnSpc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Pilatos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(Pilate)</a:t>
            </a:r>
          </a:p>
          <a:p>
            <a:pPr>
              <a:lnSpc>
                <a:spcPts val="4400"/>
              </a:lnSpc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Timotheos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(Timothy)</a:t>
            </a:r>
          </a:p>
          <a:p>
            <a:pPr>
              <a:lnSpc>
                <a:spcPts val="4400"/>
              </a:lnSpc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Joudaea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(Judea)</a:t>
            </a:r>
          </a:p>
          <a:p>
            <a:pPr>
              <a:lnSpc>
                <a:spcPts val="4400"/>
              </a:lnSpc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Satanas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(Satan)</a:t>
            </a:r>
          </a:p>
          <a:p>
            <a:pPr>
              <a:lnSpc>
                <a:spcPts val="4400"/>
              </a:lnSpc>
            </a:pPr>
            <a:r>
              <a:rPr lang="en-GB" sz="27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Pharisaios</a:t>
            </a:r>
            <a:r>
              <a:rPr lang="en-GB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(Pharisees)</a:t>
            </a:r>
            <a:endParaRPr lang="en-GB" sz="2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608" y="2047740"/>
            <a:ext cx="23530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Βαρναβας</a:t>
            </a:r>
            <a:endParaRPr lang="en-GB" sz="2700" dirty="0">
              <a:solidFill>
                <a:schemeClr val="bg1"/>
              </a:solidFill>
              <a:latin typeface="Gentium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9882" y="3052293"/>
            <a:ext cx="2485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18973" y="3707223"/>
            <a:ext cx="23530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Πιλατος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1857" y="3146110"/>
            <a:ext cx="23530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Φιλιππος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44729" y="2595978"/>
            <a:ext cx="23530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Πετρος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22897" y="4288665"/>
            <a:ext cx="23530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Τιμοθεος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22897" y="4847379"/>
            <a:ext cx="23530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Ἰουδαια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23506" y="5393847"/>
            <a:ext cx="23530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Σατανας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06092" y="5925288"/>
            <a:ext cx="23530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Φαρισαιος</a:t>
            </a:r>
          </a:p>
        </p:txBody>
      </p:sp>
      <p:sp>
        <p:nvSpPr>
          <p:cNvPr id="17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7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0608" y="1403797"/>
            <a:ext cx="84227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chemeClr val="bg1"/>
                </a:solidFill>
                <a:latin typeface="Lucida Sans Unicode" pitchFamily="34" charset="0"/>
                <a:cs typeface="Lucida Sans Unicode" pitchFamily="34" charset="0"/>
              </a:rPr>
              <a:t>Which of the following words has a smooth breathing?</a:t>
            </a:r>
            <a:endParaRPr lang="en-GB" sz="2400" dirty="0">
              <a:solidFill>
                <a:schemeClr val="bg1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867946" y="231820"/>
            <a:ext cx="667983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dirty="0" smtClean="0">
                <a:latin typeface="Arial" pitchFamily="34" charset="0"/>
                <a:cs typeface="Arial" pitchFamily="34" charset="0"/>
              </a:rPr>
              <a:t>1.5 ACCENT AND STRESS</a:t>
            </a:r>
            <a:endParaRPr lang="en-GB" sz="2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15676" y="2189409"/>
            <a:ext cx="2910116" cy="413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Βάλλω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/>
              </a:rPr>
              <a:t>ἄγω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/>
              </a:rPr>
              <a:t>ἑυρίσκω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/>
              </a:rPr>
              <a:t>ἅγιος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/>
              </a:rPr>
              <a:t>ἰ</a:t>
            </a:r>
            <a:r>
              <a:rPr lang="en-GB" sz="2700" dirty="0" smtClean="0">
                <a:solidFill>
                  <a:schemeClr val="bg1"/>
                </a:solidFill>
                <a:latin typeface="Greek"/>
              </a:rPr>
              <a:t>î</a:t>
            </a:r>
            <a:r>
              <a:rPr lang="el-GR" sz="2700" dirty="0" smtClean="0">
                <a:solidFill>
                  <a:schemeClr val="bg1"/>
                </a:solidFill>
                <a:latin typeface="Greek"/>
              </a:rPr>
              <a:t>τα</a:t>
            </a:r>
            <a:endParaRPr lang="en-GB" sz="2700" dirty="0">
              <a:solidFill>
                <a:schemeClr val="bg1"/>
              </a:solidFill>
              <a:latin typeface="Gentium" pitchFamily="2" charset="0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4286518" y="3395386"/>
            <a:ext cx="682579" cy="366736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4305833" y="5868524"/>
            <a:ext cx="682579" cy="366736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8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967957" y="1519707"/>
            <a:ext cx="3231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Which are questions? </a:t>
            </a:r>
            <a:endParaRPr lang="en-GB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79323" y="231820"/>
            <a:ext cx="667983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dirty="0" smtClean="0">
                <a:latin typeface="Arial" pitchFamily="34" charset="0"/>
                <a:cs typeface="Arial" pitchFamily="34" charset="0"/>
              </a:rPr>
              <a:t>1.6 PUNCTUATION </a:t>
            </a:r>
            <a:endParaRPr lang="en-GB" sz="2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alphaome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497" y="12879"/>
            <a:ext cx="1071538" cy="1004573"/>
          </a:xfrm>
          <a:prstGeom prst="rect">
            <a:avLst/>
          </a:prstGeom>
          <a:ln>
            <a:solidFill>
              <a:srgbClr val="DEA9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92439" y="2125014"/>
            <a:ext cx="2936383" cy="4140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βλεπεις</a:t>
            </a:r>
            <a:r>
              <a:rPr lang="en-GB" sz="2700" dirty="0" smtClean="0">
                <a:solidFill>
                  <a:schemeClr val="bg1"/>
                </a:solidFill>
                <a:latin typeface="Gentium" pitchFamily="2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 pitchFamily="2" charset="0"/>
              </a:rPr>
              <a:t>ἐχω</a:t>
            </a:r>
            <a:r>
              <a:rPr lang="el-GR" sz="2700" dirty="0" smtClean="0">
                <a:solidFill>
                  <a:schemeClr val="bg1"/>
                </a:solidFill>
                <a:latin typeface="Gentium"/>
              </a:rPr>
              <a:t>∙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/>
              </a:rPr>
              <a:t>λυουσιν.</a:t>
            </a: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/>
              </a:rPr>
              <a:t>βαλλει</a:t>
            </a:r>
            <a:r>
              <a:rPr lang="en-GB" sz="2700" dirty="0" smtClean="0">
                <a:solidFill>
                  <a:schemeClr val="bg1"/>
                </a:solidFill>
                <a:latin typeface="Gentium"/>
              </a:rPr>
              <a:t>;</a:t>
            </a:r>
            <a:endParaRPr lang="el-GR" sz="2700" dirty="0" smtClean="0">
              <a:solidFill>
                <a:schemeClr val="bg1"/>
              </a:solidFill>
              <a:latin typeface="Gentium"/>
            </a:endParaRPr>
          </a:p>
          <a:p>
            <a:pPr>
              <a:lnSpc>
                <a:spcPct val="200000"/>
              </a:lnSpc>
            </a:pPr>
            <a:r>
              <a:rPr lang="el-GR" sz="2700" dirty="0" smtClean="0">
                <a:solidFill>
                  <a:schemeClr val="bg1"/>
                </a:solidFill>
                <a:latin typeface="Gentium"/>
              </a:rPr>
              <a:t>λεγετε</a:t>
            </a:r>
            <a:r>
              <a:rPr lang="en-GB" sz="2700" dirty="0" smtClean="0">
                <a:solidFill>
                  <a:schemeClr val="bg1"/>
                </a:solidFill>
                <a:latin typeface="Gentium"/>
              </a:rPr>
              <a:t>,</a:t>
            </a:r>
            <a:endParaRPr lang="en-GB" sz="2700" dirty="0">
              <a:solidFill>
                <a:schemeClr val="bg1"/>
              </a:solidFill>
              <a:latin typeface="Gentium" pitchFamily="2" charset="0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4629952" y="2534074"/>
            <a:ext cx="682579" cy="366736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4617073" y="5016634"/>
            <a:ext cx="682579" cy="366736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/>
        </p:nvSpPr>
        <p:spPr>
          <a:xfrm>
            <a:off x="6867192" y="6306131"/>
            <a:ext cx="2003603" cy="365125"/>
          </a:xfrm>
          <a:prstGeom prst="rect">
            <a:avLst/>
          </a:prstGeom>
          <a:ln>
            <a:solidFill>
              <a:srgbClr val="FEEFCA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Practice</a:t>
            </a:r>
            <a:r>
              <a:rPr lang="en-GB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 </a:t>
            </a:r>
            <a:fld id="{38ED48EF-DA33-4DFA-B2E3-841579FF79AA}" type="slidenum">
              <a:rPr lang="en-GB" sz="180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pPr algn="ctr"/>
              <a:t>9</a:t>
            </a:fld>
            <a:r>
              <a:rPr lang="en-GB" sz="1800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l-GR" dirty="0" smtClean="0">
                <a:solidFill>
                  <a:srgbClr val="E0B3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GB" sz="1800" dirty="0">
              <a:solidFill>
                <a:srgbClr val="E0B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496</Words>
  <Application>Microsoft Office PowerPoint</Application>
  <PresentationFormat>On-screen Show (4:3)</PresentationFormat>
  <Paragraphs>213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Sarah</cp:lastModifiedBy>
  <cp:revision>71</cp:revision>
  <dcterms:created xsi:type="dcterms:W3CDTF">2008-08-06T09:51:08Z</dcterms:created>
  <dcterms:modified xsi:type="dcterms:W3CDTF">2008-08-17T12:48:05Z</dcterms:modified>
</cp:coreProperties>
</file>